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8" r:id="rId1"/>
  </p:sldMasterIdLst>
  <p:notesMasterIdLst>
    <p:notesMasterId r:id="rId24"/>
  </p:notesMasterIdLst>
  <p:handoutMasterIdLst>
    <p:handoutMasterId r:id="rId25"/>
  </p:handoutMasterIdLst>
  <p:sldIdLst>
    <p:sldId id="266" r:id="rId2"/>
    <p:sldId id="267" r:id="rId3"/>
    <p:sldId id="268" r:id="rId4"/>
    <p:sldId id="270" r:id="rId5"/>
    <p:sldId id="271" r:id="rId6"/>
    <p:sldId id="265" r:id="rId7"/>
    <p:sldId id="273" r:id="rId8"/>
    <p:sldId id="274" r:id="rId9"/>
    <p:sldId id="282" r:id="rId10"/>
    <p:sldId id="275" r:id="rId11"/>
    <p:sldId id="284" r:id="rId12"/>
    <p:sldId id="276" r:id="rId13"/>
    <p:sldId id="277" r:id="rId14"/>
    <p:sldId id="283" r:id="rId15"/>
    <p:sldId id="278" r:id="rId16"/>
    <p:sldId id="280" r:id="rId17"/>
    <p:sldId id="288" r:id="rId18"/>
    <p:sldId id="279" r:id="rId19"/>
    <p:sldId id="281" r:id="rId20"/>
    <p:sldId id="286" r:id="rId21"/>
    <p:sldId id="285" r:id="rId22"/>
    <p:sldId id="287" r:id="rId23"/>
  </p:sldIdLst>
  <p:sldSz cx="12192000" cy="6858000"/>
  <p:notesSz cx="6858000" cy="9144000"/>
  <p:embeddedFontLst>
    <p:embeddedFont>
      <p:font typeface="Adobe Arabic" panose="02040503050201020203" pitchFamily="18" charset="-78"/>
      <p:regular r:id="rId26"/>
      <p:bold r:id="rId27"/>
      <p:italic r:id="rId28"/>
      <p:boldItalic r:id="rId29"/>
    </p:embeddedFont>
    <p:embeddedFont>
      <p:font typeface="Spirit Medium" panose="020B0603050302020204" pitchFamily="34" charset="0"/>
      <p:regular r:id="rId30"/>
    </p:embeddedFont>
    <p:embeddedFont>
      <p:font typeface="Corbel" panose="020B0503020204020204" pitchFamily="34" charset="0"/>
      <p:regular r:id="rId31"/>
      <p:bold r:id="rId32"/>
      <p:italic r:id="rId33"/>
      <p:boldItalic r:id="rId34"/>
    </p:embeddedFont>
    <p:embeddedFont>
      <p:font typeface="Adobe Caslon Pro" panose="0205050205050A020403" pitchFamily="18" charset="0"/>
      <p:regular r:id="rId35"/>
      <p:bold r:id="rId36"/>
      <p:italic r:id="rId37"/>
      <p:boldItalic r:id="rId38"/>
    </p:embeddedFont>
    <p:embeddedFont>
      <p:font typeface="Calibri" panose="020F0502020204030204" pitchFamily="34" charset="0"/>
      <p:regular r:id="rId39"/>
      <p:bold r:id="rId40"/>
      <p:italic r:id="rId41"/>
      <p:boldItalic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345" autoAdjust="0"/>
    <p:restoredTop sz="94673" autoAdjust="0"/>
  </p:normalViewPr>
  <p:slideViewPr>
    <p:cSldViewPr snapToGrid="0">
      <p:cViewPr>
        <p:scale>
          <a:sx n="75" d="100"/>
          <a:sy n="75" d="100"/>
        </p:scale>
        <p:origin x="1114" y="1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3082" y="5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86643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8" name="Slide Image Placeholder 7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9757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0CBC0B0-ECFE-4108-9CCC-26EA0EE6944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5567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E0CBC0B0-ECFE-4108-9CCC-26EA0EE6944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5522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546100" y="-4763"/>
            <a:ext cx="5014912" cy="6862763"/>
            <a:chOff x="2928938" y="-4763"/>
            <a:chExt cx="5014912" cy="6862763"/>
          </a:xfrm>
        </p:grpSpPr>
        <p:sp>
          <p:nvSpPr>
            <p:cNvPr id="22" name="Freeform 6"/>
            <p:cNvSpPr/>
            <p:nvPr/>
          </p:nvSpPr>
          <p:spPr bwMode="auto">
            <a:xfrm>
              <a:off x="3367088" y="-4763"/>
              <a:ext cx="1063625" cy="2782888"/>
            </a:xfrm>
            <a:custGeom>
              <a:avLst/>
              <a:gdLst/>
              <a:ahLst/>
              <a:cxnLst/>
              <a:rect l="0" t="0" r="r" b="b"/>
              <a:pathLst>
                <a:path w="670" h="1753">
                  <a:moveTo>
                    <a:pt x="0" y="1696"/>
                  </a:moveTo>
                  <a:lnTo>
                    <a:pt x="225" y="1753"/>
                  </a:lnTo>
                  <a:lnTo>
                    <a:pt x="670" y="0"/>
                  </a:lnTo>
                  <a:lnTo>
                    <a:pt x="430" y="0"/>
                  </a:lnTo>
                  <a:lnTo>
                    <a:pt x="0" y="169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3" name="Freeform 7"/>
            <p:cNvSpPr/>
            <p:nvPr/>
          </p:nvSpPr>
          <p:spPr bwMode="auto">
            <a:xfrm>
              <a:off x="2928938" y="-4763"/>
              <a:ext cx="1035050" cy="2673350"/>
            </a:xfrm>
            <a:custGeom>
              <a:avLst/>
              <a:gdLst/>
              <a:ahLst/>
              <a:cxnLst/>
              <a:rect l="0" t="0" r="r" b="b"/>
              <a:pathLst>
                <a:path w="652" h="1684">
                  <a:moveTo>
                    <a:pt x="225" y="1684"/>
                  </a:moveTo>
                  <a:lnTo>
                    <a:pt x="652" y="0"/>
                  </a:lnTo>
                  <a:lnTo>
                    <a:pt x="411" y="0"/>
                  </a:lnTo>
                  <a:lnTo>
                    <a:pt x="0" y="1627"/>
                  </a:lnTo>
                  <a:lnTo>
                    <a:pt x="219" y="1681"/>
                  </a:lnTo>
                  <a:lnTo>
                    <a:pt x="225" y="1684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24" name="Freeform 9"/>
            <p:cNvSpPr/>
            <p:nvPr/>
          </p:nvSpPr>
          <p:spPr bwMode="auto">
            <a:xfrm>
              <a:off x="2928938" y="2582862"/>
              <a:ext cx="2693987" cy="4275138"/>
            </a:xfrm>
            <a:custGeom>
              <a:avLst/>
              <a:gdLst/>
              <a:ahLst/>
              <a:cxnLst/>
              <a:rect l="0" t="0" r="r" b="b"/>
              <a:pathLst>
                <a:path w="1697" h="2693">
                  <a:moveTo>
                    <a:pt x="0" y="0"/>
                  </a:moveTo>
                  <a:lnTo>
                    <a:pt x="1622" y="2693"/>
                  </a:lnTo>
                  <a:lnTo>
                    <a:pt x="1697" y="269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25" name="Freeform 10"/>
            <p:cNvSpPr/>
            <p:nvPr/>
          </p:nvSpPr>
          <p:spPr bwMode="auto">
            <a:xfrm>
              <a:off x="3371850" y="2692400"/>
              <a:ext cx="3332162" cy="4165600"/>
            </a:xfrm>
            <a:custGeom>
              <a:avLst/>
              <a:gdLst/>
              <a:ahLst/>
              <a:cxnLst/>
              <a:rect l="0" t="0" r="r" b="b"/>
              <a:pathLst>
                <a:path w="2099" h="2624">
                  <a:moveTo>
                    <a:pt x="2099" y="2624"/>
                  </a:moveTo>
                  <a:lnTo>
                    <a:pt x="0" y="0"/>
                  </a:lnTo>
                  <a:lnTo>
                    <a:pt x="2021" y="2624"/>
                  </a:lnTo>
                  <a:lnTo>
                    <a:pt x="2099" y="2624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26" name="Freeform 11"/>
            <p:cNvSpPr/>
            <p:nvPr/>
          </p:nvSpPr>
          <p:spPr bwMode="auto">
            <a:xfrm>
              <a:off x="3367088" y="2687637"/>
              <a:ext cx="4576762" cy="4170363"/>
            </a:xfrm>
            <a:custGeom>
              <a:avLst/>
              <a:gdLst/>
              <a:ahLst/>
              <a:cxnLst/>
              <a:rect l="0" t="0" r="r" b="b"/>
              <a:pathLst>
                <a:path w="2883" h="2627">
                  <a:moveTo>
                    <a:pt x="0" y="0"/>
                  </a:moveTo>
                  <a:lnTo>
                    <a:pt x="3" y="3"/>
                  </a:lnTo>
                  <a:lnTo>
                    <a:pt x="2102" y="2627"/>
                  </a:lnTo>
                  <a:lnTo>
                    <a:pt x="2883" y="2627"/>
                  </a:lnTo>
                  <a:lnTo>
                    <a:pt x="225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27" name="Freeform 12"/>
            <p:cNvSpPr/>
            <p:nvPr/>
          </p:nvSpPr>
          <p:spPr bwMode="auto">
            <a:xfrm>
              <a:off x="2928938" y="2578100"/>
              <a:ext cx="3584575" cy="4279900"/>
            </a:xfrm>
            <a:custGeom>
              <a:avLst/>
              <a:gdLst/>
              <a:ahLst/>
              <a:cxnLst/>
              <a:rect l="0" t="0" r="r" b="b"/>
              <a:pathLst>
                <a:path w="2258" h="2696">
                  <a:moveTo>
                    <a:pt x="2258" y="2696"/>
                  </a:moveTo>
                  <a:lnTo>
                    <a:pt x="264" y="111"/>
                  </a:lnTo>
                  <a:lnTo>
                    <a:pt x="228" y="60"/>
                  </a:lnTo>
                  <a:lnTo>
                    <a:pt x="225" y="57"/>
                  </a:lnTo>
                  <a:lnTo>
                    <a:pt x="0" y="0"/>
                  </a:lnTo>
                  <a:lnTo>
                    <a:pt x="0" y="3"/>
                  </a:lnTo>
                  <a:lnTo>
                    <a:pt x="1697" y="2696"/>
                  </a:lnTo>
                  <a:lnTo>
                    <a:pt x="2258" y="2696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928401" y="1380068"/>
            <a:ext cx="8574622" cy="2616199"/>
          </a:xfrm>
        </p:spPr>
        <p:txBody>
          <a:bodyPr anchor="b">
            <a:normAutofit/>
          </a:bodyPr>
          <a:lstStyle>
            <a:lvl1pPr algn="r">
              <a:defRPr sz="6000">
                <a:effectLst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15377" y="3996267"/>
            <a:ext cx="6987645" cy="1388534"/>
          </a:xfrm>
        </p:spPr>
        <p:txBody>
          <a:bodyPr anchor="t">
            <a:normAutofit/>
          </a:bodyPr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32412" y="5883275"/>
            <a:ext cx="4324044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468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4732865"/>
            <a:ext cx="10018711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3860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1" y="5299603"/>
            <a:ext cx="10018711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7810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0"/>
            <a:ext cx="10018711" cy="3048000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343400"/>
            <a:ext cx="10018713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1666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36811" y="3428999"/>
            <a:ext cx="8532815" cy="3810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18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1" cy="144780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93125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3308581"/>
            <a:ext cx="10018709" cy="1468800"/>
          </a:xfrm>
        </p:spPr>
        <p:txBody>
          <a:bodyPr anchor="b">
            <a:normAutofit/>
          </a:bodyPr>
          <a:lstStyle>
            <a:lvl1pPr algn="r">
              <a:defRPr sz="32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7381"/>
            <a:ext cx="10018710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876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598612" y="86302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893425" y="2819399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08212" y="685800"/>
            <a:ext cx="8990012" cy="2743199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3" y="3886200"/>
            <a:ext cx="10018710" cy="889000"/>
          </a:xfrm>
        </p:spPr>
        <p:txBody>
          <a:bodyPr vert="horz" lIns="91440" tIns="45720" rIns="91440" bIns="45720" rtlCol="0" anchor="b">
            <a:normAutofit/>
          </a:bodyPr>
          <a:lstStyle>
            <a:lvl1pPr algn="r"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2" y="4775200"/>
            <a:ext cx="10018710" cy="1016000"/>
          </a:xfrm>
        </p:spPr>
        <p:txBody>
          <a:bodyPr anchor="t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053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3" y="685800"/>
            <a:ext cx="10018712" cy="2727325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84312" y="3505200"/>
            <a:ext cx="10018713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1" y="4343400"/>
            <a:ext cx="10018713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215573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6504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732655" y="685800"/>
            <a:ext cx="1770369" cy="51054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4312" y="685800"/>
            <a:ext cx="8019742" cy="5105400"/>
          </a:xfrm>
        </p:spPr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627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51856" y="5867131"/>
            <a:ext cx="551167" cy="365125"/>
          </a:xfrm>
        </p:spPr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44965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2279" y="2666999"/>
            <a:ext cx="8930747" cy="2110382"/>
          </a:xfrm>
        </p:spPr>
        <p:txBody>
          <a:bodyPr anchor="b"/>
          <a:lstStyle>
            <a:lvl1pPr algn="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2278" y="4777381"/>
            <a:ext cx="8930748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626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4312" y="2666999"/>
            <a:ext cx="4895055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07967" y="2667000"/>
            <a:ext cx="4895056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5940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72179" y="2658533"/>
            <a:ext cx="4607188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4311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880487" y="2667000"/>
            <a:ext cx="462253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07967" y="3335337"/>
            <a:ext cx="4895056" cy="2455862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085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972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692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1600200"/>
            <a:ext cx="3549121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62033" y="685799"/>
            <a:ext cx="6240990" cy="5105401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4312" y="2971800"/>
            <a:ext cx="3549121" cy="18288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3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724" y="1752599"/>
            <a:ext cx="5426158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94682" y="914400"/>
            <a:ext cx="3280974" cy="4572000"/>
          </a:xfrm>
          <a:prstGeom prst="roundRect">
            <a:avLst>
              <a:gd name="adj" fmla="val 42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2724" y="3124199"/>
            <a:ext cx="5426158" cy="18288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74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150812" y="0"/>
            <a:ext cx="2436813" cy="6858001"/>
            <a:chOff x="1320800" y="0"/>
            <a:chExt cx="2436813" cy="6858001"/>
          </a:xfrm>
        </p:grpSpPr>
        <p:sp>
          <p:nvSpPr>
            <p:cNvPr id="8" name="Freeform 6"/>
            <p:cNvSpPr/>
            <p:nvPr/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9" name="Freeform 7"/>
            <p:cNvSpPr/>
            <p:nvPr/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</p:sp>
        <p:sp>
          <p:nvSpPr>
            <p:cNvPr id="10" name="Freeform 8"/>
            <p:cNvSpPr/>
            <p:nvPr/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</p:sp>
        <p:sp>
          <p:nvSpPr>
            <p:cNvPr id="11" name="Freeform 9"/>
            <p:cNvSpPr/>
            <p:nvPr/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2" name="Freeform 10"/>
            <p:cNvSpPr/>
            <p:nvPr/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3" name="Freeform 11"/>
            <p:cNvSpPr/>
            <p:nvPr/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4311" y="685800"/>
            <a:ext cx="10018713" cy="1752599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4310" y="2666999"/>
            <a:ext cx="10018713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32656" y="5883275"/>
            <a:ext cx="1143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07F0CB5-16D7-4EE1-A860-5F8871CB585D}" type="datetimeFigureOut">
              <a:rPr lang="en-US" smtClean="0"/>
              <a:t>5/5/2016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72279" y="5883275"/>
            <a:ext cx="708417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51856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64D0F00-F120-4BE8-A103-45560BDC83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3042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  <p:sldLayoutId id="2147483693" r:id="rId15"/>
    <p:sldLayoutId id="2147483694" r:id="rId16"/>
    <p:sldLayoutId id="2147483695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 cap="none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>
            <a:lumMod val="75000"/>
          </a:schemeClr>
        </a:buClr>
        <a:buSzPct val="145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10" Type="http://schemas.openxmlformats.org/officeDocument/2006/relationships/image" Target="../media/image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92215" y="499871"/>
            <a:ext cx="9800493" cy="2435057"/>
          </a:xfrm>
        </p:spPr>
        <p:txBody>
          <a:bodyPr>
            <a:noAutofit/>
          </a:bodyPr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  <a:cs typeface="Courier New" panose="02070309020205020404" pitchFamily="49" charset="0"/>
              </a:rPr>
              <a:t>Imageflux</a:t>
            </a:r>
            <a:r>
              <a:rPr lang="en-US" b="1" dirty="0" smtClean="0"/>
              <a:t>: 	</a:t>
            </a:r>
            <a:r>
              <a:rPr lang="en-US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Parking Detection</a:t>
            </a:r>
            <a:r>
              <a:rPr lang="en-US" b="1" i="1" u="sng" dirty="0">
                <a:latin typeface="Adobe Arabic" panose="02040503050201020203" pitchFamily="18" charset="-78"/>
                <a:cs typeface="Adobe Arabic" panose="02040503050201020203" pitchFamily="18" charset="-78"/>
              </a:rPr>
              <a:t> </a:t>
            </a:r>
            <a:r>
              <a:rPr lang="en-US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System</a:t>
            </a:r>
            <a:br>
              <a:rPr lang="en-US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							</a:t>
            </a:r>
            <a:r>
              <a:rPr lang="en-US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using Image Processing</a:t>
            </a:r>
            <a:endParaRPr lang="en-US" b="1" i="1" u="sng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4961" y="3694176"/>
            <a:ext cx="6900071" cy="2293669"/>
          </a:xfrm>
          <a:noFill/>
        </p:spPr>
        <p:txBody>
          <a:bodyPr>
            <a:normAutofit/>
          </a:bodyPr>
          <a:lstStyle/>
          <a:p>
            <a:pPr algn="ctr"/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LUCKY GUMAFELIX</a:t>
            </a:r>
          </a:p>
          <a:p>
            <a:pPr algn="ctr"/>
            <a:r>
              <a:rPr lang="en-US" sz="2400" b="1" dirty="0" smtClean="0">
                <a:latin typeface="Adobe Caslon Pro" panose="0205050205050A020403" pitchFamily="18" charset="0"/>
              </a:rPr>
              <a:t>CSC 492 – Senior Design</a:t>
            </a:r>
          </a:p>
          <a:p>
            <a:pPr algn="ctr"/>
            <a:r>
              <a:rPr lang="en-US" sz="2400" b="1" dirty="0" smtClean="0">
                <a:latin typeface="Adobe Caslon Pro" panose="0205050205050A020403" pitchFamily="18" charset="0"/>
              </a:rPr>
              <a:t>Final Report Presentation</a:t>
            </a:r>
          </a:p>
          <a:p>
            <a:pPr algn="ctr"/>
            <a:r>
              <a:rPr lang="en-US" sz="2400" b="1" dirty="0" smtClean="0">
                <a:latin typeface="Adobe Caslon Pro" panose="0205050205050A020403" pitchFamily="18" charset="0"/>
              </a:rPr>
              <a:t>April 26, 2016</a:t>
            </a:r>
            <a:endParaRPr lang="en-US" sz="2400" b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2151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5850" y="1563278"/>
            <a:ext cx="7523323" cy="433927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009980" y="5902551"/>
            <a:ext cx="696737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1.3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Pairing of points to identify a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parking space.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285618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782" y="22448"/>
            <a:ext cx="6960870" cy="68355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394541" y="2610710"/>
            <a:ext cx="3146980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1.4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Snippet of codes to calculate the black and white pixels per parking space.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667395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0912" y="1514154"/>
            <a:ext cx="4669328" cy="429578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472699" y="5755696"/>
            <a:ext cx="806322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1.5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Result of calculating black and white pixels from the Canny Image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312" y="1856105"/>
            <a:ext cx="4282440" cy="3611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501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0765" y="1619071"/>
            <a:ext cx="4754880" cy="42443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630837" y="4025244"/>
            <a:ext cx="4499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1.6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The processed image of the Parking Detection System.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170734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57" y="0"/>
            <a:ext cx="10731683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041557" y="5783700"/>
            <a:ext cx="4499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1.7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Behind the scenes of Android application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47494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70117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b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</a:b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30837" y="4025244"/>
            <a:ext cx="44999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Figure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1.8 </a:t>
            </a: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Android emulator running the Parking Detection System.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4019" y="0"/>
            <a:ext cx="39436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508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9219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4052635" y="3134053"/>
            <a:ext cx="5186523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88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  <a:cs typeface="Adobe Arabic" panose="02040503050201020203" pitchFamily="18" charset="-78"/>
              </a:rPr>
              <a:t>&lt; D e m o &gt;</a:t>
            </a:r>
            <a:endParaRPr lang="en-US" sz="88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149757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flux 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948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11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484312" y="1847496"/>
            <a:ext cx="9945688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sz="4000" b="1" u="sng" dirty="0" smtClean="0">
                <a:solidFill>
                  <a:schemeClr val="accent1">
                    <a:lumMod val="75000"/>
                  </a:schemeClr>
                </a:solidFill>
                <a:latin typeface="Adobe Arabic" panose="02040503050201020203" pitchFamily="18" charset="-78"/>
                <a:cs typeface="Adobe Arabic" panose="02040503050201020203" pitchFamily="18" charset="-78"/>
              </a:rPr>
              <a:t>Problems Encountered:</a:t>
            </a:r>
            <a:endParaRPr lang="en-US" sz="4000" b="1" dirty="0" smtClean="0">
              <a:solidFill>
                <a:schemeClr val="accent1">
                  <a:lumMod val="75000"/>
                </a:schemeClr>
              </a:solidFill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OpenCV 3.1 vs OpenCV 2.4.9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Which algorithm and in what order should they be use</a:t>
            </a:r>
          </a:p>
          <a:p>
            <a:pPr marL="914400" lvl="1" indent="-457200"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40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Testing of the system on a parking structure</a:t>
            </a:r>
            <a:endParaRPr lang="en-US" sz="40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50710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92199"/>
          </a:xfrm>
        </p:spPr>
        <p:txBody>
          <a:bodyPr>
            <a:normAutofit/>
          </a:bodyPr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4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Conclusion / Future Works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08480" y="1910080"/>
            <a:ext cx="9694544" cy="3739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en-US" sz="2400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sz="2800" b="1" dirty="0" smtClean="0">
                <a:latin typeface="Adobe Caslon Pro" panose="0205050205050A020403" pitchFamily="18" charset="0"/>
              </a:rPr>
              <a:t>The implementation of Imageflux supports the conclusion that</a:t>
            </a:r>
          </a:p>
          <a:p>
            <a:r>
              <a:rPr lang="en-US" sz="2800" b="1" dirty="0">
                <a:latin typeface="Adobe Caslon Pro" panose="0205050205050A020403" pitchFamily="18" charset="0"/>
              </a:rPr>
              <a:t> </a:t>
            </a:r>
            <a:r>
              <a:rPr lang="en-US" sz="2800" b="1" dirty="0" smtClean="0">
                <a:latin typeface="Adobe Caslon Pro" panose="0205050205050A020403" pitchFamily="18" charset="0"/>
              </a:rPr>
              <a:t>     image processing can be use for a parking detection system.</a:t>
            </a:r>
          </a:p>
          <a:p>
            <a:endParaRPr lang="en-US" sz="2400" b="1" dirty="0" smtClean="0">
              <a:latin typeface="Adobe Caslon Pro" panose="0205050205050A020403" pitchFamily="18" charset="0"/>
            </a:endParaRPr>
          </a:p>
          <a:p>
            <a:endParaRPr lang="en-US" sz="2400" b="1" dirty="0" err="1">
              <a:latin typeface="Adobe Caslon Pro" panose="0205050205050A020403" pitchFamily="18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Things to improve: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sz="2800" b="1" dirty="0" smtClean="0">
                <a:latin typeface="Adobe Caslon Pro" panose="0205050205050A020403" pitchFamily="18" charset="0"/>
              </a:rPr>
              <a:t>Accommodate different views of the parking.</a:t>
            </a:r>
          </a:p>
          <a:p>
            <a:pPr marL="800100" lvl="1" indent="-342900"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sz="2800" b="1" dirty="0" smtClean="0">
                <a:latin typeface="Adobe Caslon Pro" panose="0205050205050A020403" pitchFamily="18" charset="0"/>
              </a:rPr>
              <a:t>Create a light-insensitive system.</a:t>
            </a:r>
            <a:endParaRPr lang="en-US" sz="2800" b="1" dirty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2382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0299" y="418641"/>
            <a:ext cx="10018713" cy="948246"/>
          </a:xfrm>
        </p:spPr>
        <p:txBody>
          <a:bodyPr>
            <a:normAutofit fontScale="90000"/>
          </a:bodyPr>
          <a:lstStyle/>
          <a:p>
            <a:pPr algn="l"/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Overview</a:t>
            </a:r>
            <a:endParaRPr lang="en-US" sz="6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1040" y="1625600"/>
            <a:ext cx="7589520" cy="5580407"/>
          </a:xfrm>
        </p:spPr>
        <p:txBody>
          <a:bodyPr>
            <a:normAutofit fontScale="62500" lnSpcReduction="2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Introduction</a:t>
            </a:r>
          </a:p>
          <a:p>
            <a:pPr marL="1141413" lvl="1" indent="-396875"/>
            <a:r>
              <a:rPr lang="en-US" sz="3200" b="1" dirty="0">
                <a:latin typeface="Adobe Caslon Pro" panose="0205050205050A020403" pitchFamily="18" charset="0"/>
              </a:rPr>
              <a:t> </a:t>
            </a:r>
            <a:r>
              <a:rPr lang="en-US" sz="3200" b="1" dirty="0" smtClean="0">
                <a:latin typeface="Adobe Caslon Pro" panose="0205050205050A020403" pitchFamily="18" charset="0"/>
              </a:rPr>
              <a:t>Motivation, Goal, Contribution</a:t>
            </a:r>
            <a:endParaRPr lang="en-US" sz="3200" b="1" dirty="0">
              <a:latin typeface="Adobe Caslon Pro" panose="0205050205050A020403" pitchFamily="18" charset="0"/>
            </a:endParaRPr>
          </a:p>
          <a:p>
            <a:pPr marL="744538" indent="-744538">
              <a:buFont typeface="+mj-lt"/>
              <a:buAutoNum type="arabicPeriod"/>
            </a:pPr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Background</a:t>
            </a:r>
          </a:p>
          <a:p>
            <a:pPr marL="1196975" lvl="1" indent="-452438"/>
            <a:r>
              <a:rPr lang="en-US" sz="3500" b="1" dirty="0">
                <a:latin typeface="Adobe Caslon Pro" panose="0205050205050A020403" pitchFamily="18" charset="0"/>
              </a:rPr>
              <a:t> </a:t>
            </a:r>
            <a:r>
              <a:rPr lang="en-US" sz="3200" b="1" dirty="0" smtClean="0">
                <a:latin typeface="Adobe Caslon Pro" panose="0205050205050A020403" pitchFamily="18" charset="0"/>
              </a:rPr>
              <a:t>Computer Vision, OpenCV</a:t>
            </a:r>
          </a:p>
          <a:p>
            <a:pPr marL="1196975" lvl="1" indent="-452438"/>
            <a:r>
              <a:rPr lang="en-US" sz="3200" b="1" dirty="0">
                <a:latin typeface="Adobe Caslon Pro" panose="0205050205050A020403" pitchFamily="18" charset="0"/>
              </a:rPr>
              <a:t> </a:t>
            </a:r>
            <a:r>
              <a:rPr lang="en-US" sz="3200" b="1" dirty="0" smtClean="0">
                <a:latin typeface="Adobe Caslon Pro" panose="0205050205050A020403" pitchFamily="18" charset="0"/>
              </a:rPr>
              <a:t>System Architecture</a:t>
            </a:r>
          </a:p>
          <a:p>
            <a:pPr marL="1716088" lvl="2" indent="-461963">
              <a:buFont typeface="Wingdings" panose="05000000000000000000" pitchFamily="2" charset="2"/>
              <a:buChar char="Ø"/>
            </a:pPr>
            <a:r>
              <a:rPr lang="en-US" sz="3300" b="1" dirty="0">
                <a:latin typeface="Adobe Caslon Pro" panose="0205050205050A020403" pitchFamily="18" charset="0"/>
              </a:rPr>
              <a:t> </a:t>
            </a:r>
            <a:r>
              <a:rPr lang="en-US" sz="2900" b="1" dirty="0" smtClean="0">
                <a:latin typeface="Adobe Caslon Pro" panose="0205050205050A020403" pitchFamily="18" charset="0"/>
              </a:rPr>
              <a:t>Server – Desktop Application</a:t>
            </a:r>
          </a:p>
          <a:p>
            <a:pPr marL="1716088" lvl="2" indent="-461963">
              <a:buFont typeface="Wingdings" panose="05000000000000000000" pitchFamily="2" charset="2"/>
              <a:buChar char="Ø"/>
            </a:pPr>
            <a:r>
              <a:rPr lang="en-US" sz="2900" b="1" dirty="0" smtClean="0">
                <a:latin typeface="Adobe Caslon Pro" panose="0205050205050A020403" pitchFamily="18" charset="0"/>
              </a:rPr>
              <a:t> Client – Android Application</a:t>
            </a:r>
          </a:p>
          <a:p>
            <a:pPr marL="744538" indent="-744538">
              <a:buFont typeface="+mj-lt"/>
              <a:buAutoNum type="arabicPeriod"/>
            </a:pPr>
            <a:r>
              <a:rPr lang="en-US" sz="3900" b="1" dirty="0" smtClean="0">
                <a:latin typeface="Adobe Caslon Pro" panose="0205050205050A020403" pitchFamily="18" charset="0"/>
              </a:rPr>
              <a:t> </a:t>
            </a:r>
            <a:r>
              <a:rPr lang="en-US" sz="45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</a:t>
            </a:r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: Parking Detection System</a:t>
            </a:r>
          </a:p>
          <a:p>
            <a:pPr marL="1254125" indent="-509588"/>
            <a:r>
              <a:rPr lang="en-US" sz="3500" b="1" dirty="0" smtClean="0">
                <a:latin typeface="Adobe Caslon Pro" panose="0205050205050A020403" pitchFamily="18" charset="0"/>
              </a:rPr>
              <a:t>Class Design</a:t>
            </a:r>
          </a:p>
          <a:p>
            <a:pPr marL="1254125" indent="-509588"/>
            <a:r>
              <a:rPr lang="en-US" sz="3500" b="1" dirty="0" smtClean="0">
                <a:latin typeface="Adobe Caslon Pro" panose="0205050205050A020403" pitchFamily="18" charset="0"/>
              </a:rPr>
              <a:t>Algorithms / Methods</a:t>
            </a:r>
          </a:p>
          <a:p>
            <a:pPr marL="1254125" indent="-509588"/>
            <a:r>
              <a:rPr lang="en-US" sz="3500" b="1" dirty="0" smtClean="0">
                <a:latin typeface="Adobe Caslon Pro" panose="0205050205050A020403" pitchFamily="18" charset="0"/>
              </a:rPr>
              <a:t>Demo</a:t>
            </a:r>
          </a:p>
          <a:p>
            <a:pPr marL="1254125" indent="-509588"/>
            <a:r>
              <a:rPr lang="en-US" sz="3500" b="1" dirty="0" smtClean="0">
                <a:latin typeface="Adobe Caslon Pro" panose="0205050205050A020403" pitchFamily="18" charset="0"/>
              </a:rPr>
              <a:t>Problems Encountered</a:t>
            </a:r>
          </a:p>
          <a:p>
            <a:pPr marL="744538" indent="-744538">
              <a:buFont typeface="+mj-lt"/>
              <a:buAutoNum type="arabicPeriod" startAt="4"/>
            </a:pPr>
            <a:r>
              <a:rPr lang="en-US" sz="39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Conclusion </a:t>
            </a:r>
            <a:r>
              <a:rPr lang="en-US" sz="3900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/ Future Work</a:t>
            </a:r>
          </a:p>
          <a:p>
            <a:pPr indent="0">
              <a:buNone/>
            </a:pPr>
            <a:endParaRPr lang="en-US" sz="3900" b="1" dirty="0" smtClean="0">
              <a:latin typeface="Adobe Caslon Pro" panose="0205050205050A020403" pitchFamily="18" charset="0"/>
            </a:endParaRPr>
          </a:p>
          <a:p>
            <a:pPr marL="1028700" indent="-742950">
              <a:buFont typeface="+mj-lt"/>
              <a:buAutoNum type="arabicPeriod"/>
            </a:pPr>
            <a:endParaRPr lang="en-US" sz="3900" b="1" dirty="0" smtClean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1311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 txBox="1">
            <a:spLocks/>
          </p:cNvSpPr>
          <p:nvPr/>
        </p:nvSpPr>
        <p:spPr>
          <a:xfrm>
            <a:off x="2182787" y="735541"/>
            <a:ext cx="9800493" cy="243505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 cap="none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  <a:cs typeface="Courier New" panose="02070309020205020404" pitchFamily="49" charset="0"/>
              </a:rPr>
              <a:t>						</a:t>
            </a:r>
            <a:r>
              <a:rPr lang="en-US" b="1" dirty="0" smtClean="0"/>
              <a:t> 	</a:t>
            </a:r>
            <a:r>
              <a:rPr lang="en-US" sz="6000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Parking Detection System</a:t>
            </a:r>
            <a:br>
              <a:rPr lang="en-US" sz="6000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</a:br>
            <a:r>
              <a:rPr lang="en-US" sz="60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							</a:t>
            </a:r>
            <a:r>
              <a:rPr lang="en-US" sz="6000" b="1" i="1" u="sng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using Image Processing</a:t>
            </a:r>
            <a:endParaRPr lang="en-US" sz="6000" b="1" i="1" u="sng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94559" y="1038688"/>
            <a:ext cx="4444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405848" y="1038688"/>
            <a:ext cx="612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m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824236" y="1038688"/>
            <a:ext cx="5859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a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187083" y="1017013"/>
            <a:ext cx="69245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g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488924" y="1038688"/>
            <a:ext cx="5681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e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835153" y="1060363"/>
            <a:ext cx="4261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f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252717" y="1060362"/>
            <a:ext cx="44357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u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057095" y="1060363"/>
            <a:ext cx="3551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l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47075" y="1060362"/>
            <a:ext cx="4544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x</a:t>
            </a:r>
            <a:endParaRPr lang="en-US" sz="60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24" name="Subtitle 2"/>
          <p:cNvSpPr txBox="1">
            <a:spLocks/>
          </p:cNvSpPr>
          <p:nvPr/>
        </p:nvSpPr>
        <p:spPr>
          <a:xfrm>
            <a:off x="4234648" y="3870613"/>
            <a:ext cx="6755593" cy="842313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/>
          </a:bodyPr>
          <a:lstStyle>
            <a:lvl1pPr marL="2857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20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00150" indent="-2857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8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5430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6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00250" indent="-17145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Char char="•"/>
              <a:defRPr sz="14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600" b="1" dirty="0" smtClean="0">
                <a:latin typeface="Adobe Caslon Pro" panose="0205050205050A020403" pitchFamily="18" charset="0"/>
              </a:rPr>
              <a:t>by:	</a:t>
            </a:r>
            <a:r>
              <a:rPr lang="en-US" sz="36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LUCKY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5255491" y="5190836"/>
            <a:ext cx="138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829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3.7037E-6 L 0.20573 -3.7037E-6 C 0.29791 -3.7037E-6 0.41159 0.10394 0.41159 0.18843 L 0.41159 0.37709 " pathEditMode="relative" rAng="0" ptsTypes="AAAA">
                                      <p:cBhvr>
                                        <p:cTn id="9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1884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2.96296E-6 L 0.29493 -2.96296E-6 C 0.42683 -2.96296E-6 0.58985 0.10463 0.58985 0.18982 L 0.58985 0.38033 " pathEditMode="relative" rAng="0" ptsTypes="AAAA">
                                      <p:cBhvr>
                                        <p:cTn id="1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492" y="19005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-2.96296E-6 L 0.21836 -2.96296E-6 C 0.31679 -2.96296E-6 0.43802 0.10301 0.43802 0.1875 L 0.43802 0.37639 " pathEditMode="relative" rAng="0" ptsTypes="AAAA">
                                      <p:cBhvr>
                                        <p:cTn id="13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01" y="1881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96296E-6 L 0.21862 -2.96296E-6 C 0.31654 -2.96296E-6 0.43763 0.10301 0.43763 0.18727 L 0.43763 0.37523 " pathEditMode="relative" rAng="0" ptsTypes="AAAA">
                                      <p:cBhvr>
                                        <p:cTn id="15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875" y="1875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2.22222E-6 L 0.15951 -2.22222E-6 C 0.23112 -2.22222E-6 0.31967 0.10394 0.31967 0.18866 L 0.31967 0.37847 " pathEditMode="relative" rAng="0" ptsTypes="AAAA">
                                      <p:cBhvr>
                                        <p:cTn id="1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77" y="18912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2.96296E-6 L 0.21575 -2.96296E-6 C 0.31237 -2.96296E-6 0.43177 0.10463 0.43177 0.19005 L 0.43177 0.38033 " pathEditMode="relative" rAng="0" ptsTypes="AAAA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589" y="19005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3.7037E-6 L 0.19336 -3.7037E-6 C 0.27995 -3.7037E-6 0.38672 0.1044 0.38672 0.18912 L 0.38672 0.37848 " pathEditMode="relative" rAng="0" ptsTypes="AAAA">
                                      <p:cBhvr>
                                        <p:cTn id="21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336" y="18912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667E-6 -3.7037E-6 L 0.13112 -3.7037E-6 C 0.1901 -3.7037E-6 0.26289 0.10348 0.26289 0.18797 L 0.26289 0.37593 " pathEditMode="relative" rAng="0" ptsTypes="AAAA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38" y="18796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3.7037E-6 L 0.20572 -3.7037E-6 C 0.29778 -3.7037E-6 0.41145 0.10394 0.41145 0.18843 L 0.41145 0.37709 " pathEditMode="relative" rAng="0" ptsTypes="AAAA">
                                      <p:cBhvr>
                                        <p:cTn id="25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573" y="188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2030" y="3596640"/>
            <a:ext cx="3722370" cy="22632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43647" y="1504186"/>
            <a:ext cx="108591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Questions? Comments? Concerns?</a:t>
            </a:r>
            <a:endParaRPr lang="en-US" sz="6600" b="1" dirty="0">
              <a:solidFill>
                <a:schemeClr val="accent1">
                  <a:lumMod val="75000"/>
                </a:schemeClr>
              </a:solidFill>
              <a:latin typeface="Spirit Medium" panose="020B06030503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3361055" y="2795129"/>
            <a:ext cx="72561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No cars were harmed during the demonstration of this project.</a:t>
            </a:r>
            <a:endParaRPr lang="en-US" sz="2800" b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7965" y="2699785"/>
            <a:ext cx="593090" cy="593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484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954" y="0"/>
            <a:ext cx="10297212" cy="6864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070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10143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1. Introduction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84310" y="1995055"/>
            <a:ext cx="10018713" cy="3796145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Motivation</a:t>
            </a:r>
            <a:r>
              <a:rPr lang="en-US" sz="3200" dirty="0" smtClean="0">
                <a:latin typeface="Adobe Caslon Pro" panose="0205050205050A020403" pitchFamily="18" charset="0"/>
              </a:rPr>
              <a:t> – </a:t>
            </a:r>
            <a:r>
              <a:rPr lang="en-US" sz="3200" b="1" dirty="0" smtClean="0">
                <a:latin typeface="Adobe Caslon Pro" panose="0205050205050A020403" pitchFamily="18" charset="0"/>
              </a:rPr>
              <a:t>use image processing technique for a parking 					detection system.</a:t>
            </a:r>
          </a:p>
          <a:p>
            <a:pPr marL="0" indent="0" algn="just"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Goal</a:t>
            </a:r>
            <a:r>
              <a:rPr lang="en-US" sz="3200" b="1" dirty="0" smtClean="0">
                <a:latin typeface="Adobe Caslon Pro" panose="0205050205050A020403" pitchFamily="18" charset="0"/>
              </a:rPr>
              <a:t> </a:t>
            </a:r>
            <a:r>
              <a:rPr lang="en-US" sz="3200" dirty="0" smtClean="0">
                <a:latin typeface="Adobe Caslon Pro" panose="0205050205050A020403" pitchFamily="18" charset="0"/>
              </a:rPr>
              <a:t>– </a:t>
            </a:r>
            <a:r>
              <a:rPr lang="en-US" sz="3200" b="1" dirty="0" smtClean="0">
                <a:latin typeface="Adobe Caslon Pro" panose="0205050205050A020403" pitchFamily="18" charset="0"/>
              </a:rPr>
              <a:t>successfully detect the available parking space and 				reports it to the user.</a:t>
            </a:r>
          </a:p>
          <a:p>
            <a:pPr marL="0" indent="0"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Contribution</a:t>
            </a:r>
            <a:r>
              <a:rPr lang="en-US" sz="3200" dirty="0" smtClean="0">
                <a:latin typeface="Adobe Caslon Pro" panose="0205050205050A020403" pitchFamily="18" charset="0"/>
              </a:rPr>
              <a:t> – </a:t>
            </a:r>
            <a:r>
              <a:rPr lang="en-US" sz="3200" b="1" dirty="0" smtClean="0">
                <a:latin typeface="Adobe Caslon Pro" panose="0205050205050A020403" pitchFamily="18" charset="0"/>
              </a:rPr>
              <a:t>implement a parking space detection 								system on server-client architecture.</a:t>
            </a:r>
          </a:p>
        </p:txBody>
      </p:sp>
    </p:spTree>
    <p:extLst>
      <p:ext uri="{BB962C8B-B14F-4D97-AF65-F5344CB8AC3E}">
        <p14:creationId xmlns:p14="http://schemas.microsoft.com/office/powerpoint/2010/main" val="1495277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101436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2. Background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715678"/>
            <a:ext cx="10030120" cy="4402318"/>
          </a:xfrm>
        </p:spPr>
        <p:txBody>
          <a:bodyPr>
            <a:noAutofit/>
          </a:bodyPr>
          <a:lstStyle/>
          <a:p>
            <a:pPr marL="0" indent="0" algn="just">
              <a:buNone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Computer Vision</a:t>
            </a:r>
            <a:r>
              <a:rPr lang="en-US" b="1" dirty="0" smtClean="0">
                <a:latin typeface="Adobe Caslon Pro" panose="0205050205050A020403" pitchFamily="18" charset="0"/>
              </a:rPr>
              <a:t> – 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“to make useful decisions about real physical object and scenes based 						on the sensed images”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OpenCV</a:t>
            </a:r>
            <a:r>
              <a:rPr lang="en-US" b="1" dirty="0" smtClean="0">
                <a:latin typeface="Adobe Caslon Pro" panose="0205050205050A020403" pitchFamily="18" charset="0"/>
              </a:rPr>
              <a:t> – open source computer vision library used for </a:t>
            </a:r>
            <a:r>
              <a:rPr lang="en-US" sz="32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“computational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	</a:t>
            </a:r>
            <a:r>
              <a:rPr lang="en-US" sz="32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		efficiency and has strong focus on real-time applications”</a:t>
            </a:r>
          </a:p>
          <a:p>
            <a:pPr marL="0" indent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US" b="1" dirty="0" smtClean="0">
                <a:latin typeface="Adobe Caslon Pro" panose="0205050205050A020403" pitchFamily="18" charset="0"/>
              </a:rPr>
              <a:t>System Architecture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Server – Desktop Application</a:t>
            </a:r>
          </a:p>
          <a:p>
            <a:pPr lvl="2" algn="just"/>
            <a:r>
              <a:rPr lang="en-US" sz="2000" b="1" dirty="0" smtClean="0">
                <a:latin typeface="Adobe Caslon Pro" panose="0205050205050A020403" pitchFamily="18" charset="0"/>
              </a:rPr>
              <a:t>Take snapshot of the parking, perform image processing, upload results to webhost server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Client – Android Application</a:t>
            </a:r>
          </a:p>
          <a:p>
            <a:pPr lvl="2" algn="just"/>
            <a:r>
              <a:rPr lang="en-US" sz="2000" b="1" dirty="0" smtClean="0">
                <a:latin typeface="Adobe Caslon Pro" panose="0205050205050A020403" pitchFamily="18" charset="0"/>
              </a:rPr>
              <a:t>Request results from the server, and display it to the user</a:t>
            </a:r>
          </a:p>
        </p:txBody>
      </p:sp>
    </p:spTree>
    <p:extLst>
      <p:ext uri="{BB962C8B-B14F-4D97-AF65-F5344CB8AC3E}">
        <p14:creationId xmlns:p14="http://schemas.microsoft.com/office/powerpoint/2010/main" val="327858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866506"/>
            <a:ext cx="10030120" cy="425148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Class Design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App.java</a:t>
            </a:r>
          </a:p>
          <a:p>
            <a:pPr lvl="1" algn="just">
              <a:spcBef>
                <a:spcPts val="0"/>
              </a:spcBef>
            </a:pPr>
            <a:r>
              <a:rPr lang="en-US" sz="2800" b="1" dirty="0">
                <a:latin typeface="Adobe Caslon Pro" panose="0205050205050A020403" pitchFamily="18" charset="0"/>
              </a:rPr>
              <a:t>C</a:t>
            </a:r>
            <a:r>
              <a:rPr lang="en-US" sz="2800" b="1" dirty="0" smtClean="0">
                <a:latin typeface="Adobe Caslon Pro" panose="0205050205050A020403" pitchFamily="18" charset="0"/>
              </a:rPr>
              <a:t>reate and instantiates the GUI</a:t>
            </a:r>
          </a:p>
          <a:p>
            <a:pPr lvl="1" algn="just">
              <a:spcBef>
                <a:spcPts val="0"/>
              </a:spcBef>
            </a:pPr>
            <a:r>
              <a:rPr lang="en-US" sz="2800" b="1" dirty="0" smtClean="0">
                <a:latin typeface="Adobe Caslon Pro" panose="0205050205050A020403" pitchFamily="18" charset="0"/>
              </a:rPr>
              <a:t>Contains main method to start the program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3200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ImageProcess.java</a:t>
            </a:r>
          </a:p>
          <a:p>
            <a:pPr lvl="1" algn="just">
              <a:spcBef>
                <a:spcPts val="0"/>
              </a:spcBef>
            </a:pPr>
            <a:r>
              <a:rPr lang="en-US" sz="2800" b="1" dirty="0" smtClean="0">
                <a:latin typeface="Adobe Caslon Pro" panose="0205050205050A020403" pitchFamily="18" charset="0"/>
              </a:rPr>
              <a:t>Performs various image processing techniques on the input image</a:t>
            </a:r>
          </a:p>
          <a:p>
            <a:pPr marL="0" indent="0" algn="just">
              <a:spcBef>
                <a:spcPts val="0"/>
              </a:spcBef>
              <a:buNone/>
            </a:pPr>
            <a:endParaRPr lang="en-US" sz="2000" dirty="0" smtClean="0">
              <a:latin typeface="Adobe Caslon Pro" panose="0205050205050A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1497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4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23447"/>
            <a:ext cx="10030120" cy="5194169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Algorithm / Methods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Figure 1.1 – Proposed method to identify</a:t>
            </a: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			a parking space.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865" y="1715678"/>
            <a:ext cx="4907280" cy="4427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47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4312" y="685801"/>
            <a:ext cx="10018712" cy="1029877"/>
          </a:xfrm>
        </p:spPr>
        <p:txBody>
          <a:bodyPr/>
          <a:lstStyle/>
          <a:p>
            <a:pPr algn="l"/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3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. 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latin typeface="Spirit Medium" panose="020B0603050302020204" pitchFamily="34" charset="0"/>
              </a:rPr>
              <a:t>Imageflux: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 </a:t>
            </a:r>
            <a:r>
              <a:rPr lang="en-US" b="1" i="1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Parking Detection System</a:t>
            </a:r>
            <a:endParaRPr lang="en-US" b="1" i="1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0837" y="1432874"/>
            <a:ext cx="10030120" cy="5184741"/>
          </a:xfrm>
        </p:spPr>
        <p:txBody>
          <a:bodyPr>
            <a:noAutofit/>
          </a:bodyPr>
          <a:lstStyle/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b="1" u="sng" dirty="0" smtClean="0">
                <a:solidFill>
                  <a:schemeClr val="accent1">
                    <a:lumMod val="75000"/>
                  </a:schemeClr>
                </a:solidFill>
                <a:latin typeface="Adobe Caslon Pro" panose="0205050205050A020403" pitchFamily="18" charset="0"/>
              </a:rPr>
              <a:t>Algorithm / Methods</a:t>
            </a: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 smtClean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spcAft>
                <a:spcPts val="0"/>
              </a:spcAft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3200" b="1" u="sng" dirty="0">
              <a:solidFill>
                <a:schemeClr val="accent1">
                  <a:lumMod val="75000"/>
                </a:schemeClr>
              </a:solidFill>
              <a:latin typeface="Adobe Caslon Pro" panose="0205050205050A020403" pitchFamily="18" charset="0"/>
            </a:endParaRPr>
          </a:p>
          <a:p>
            <a:pPr marL="0" indent="0" algn="just">
              <a:spcBef>
                <a:spcPts val="0"/>
              </a:spcBef>
              <a:buNone/>
            </a:pPr>
            <a:endParaRPr lang="en-US" sz="2800" b="1" i="1" dirty="0" smtClean="0">
              <a:latin typeface="Adobe Arabic" panose="02040503050201020203" pitchFamily="18" charset="-78"/>
              <a:cs typeface="Adobe Arabic" panose="02040503050201020203" pitchFamily="18" charset="-78"/>
            </a:endParaRPr>
          </a:p>
          <a:p>
            <a:pPr marL="0" indent="0" algn="just">
              <a:spcBef>
                <a:spcPts val="0"/>
              </a:spcBef>
              <a:buNone/>
            </a:pPr>
            <a:r>
              <a:rPr lang="en-US" sz="2800" b="1" i="1" dirty="0">
                <a:latin typeface="Adobe Arabic" panose="02040503050201020203" pitchFamily="18" charset="-78"/>
                <a:cs typeface="Adobe Arabic" panose="02040503050201020203" pitchFamily="18" charset="-78"/>
              </a:rPr>
              <a:t>	</a:t>
            </a:r>
            <a:r>
              <a:rPr lang="en-US" sz="2800" b="1" i="1" dirty="0" smtClean="0">
                <a:latin typeface="Adobe Arabic" panose="02040503050201020203" pitchFamily="18" charset="-78"/>
                <a:cs typeface="Adobe Arabic" panose="02040503050201020203" pitchFamily="18" charset="-78"/>
              </a:rPr>
              <a:t>	Figure 1.2 – Flow of algorithm process for detecting parking space endpoints</a:t>
            </a:r>
            <a:endParaRPr lang="en-US" sz="2800" b="1" i="1" dirty="0">
              <a:latin typeface="Adobe Arabic" panose="02040503050201020203" pitchFamily="18" charset="-78"/>
              <a:cs typeface="Adobe Arabic" panose="02040503050201020203" pitchFamily="18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6532" y="2659994"/>
            <a:ext cx="8311944" cy="263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94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27"/>
          <a:stretch/>
        </p:blipFill>
        <p:spPr>
          <a:xfrm>
            <a:off x="2943861" y="1"/>
            <a:ext cx="7480300" cy="68580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1" y="0"/>
            <a:ext cx="7459980" cy="687074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188" y="-8212"/>
            <a:ext cx="7459980" cy="6862296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428" y="8447"/>
            <a:ext cx="7470067" cy="686229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45" y="-22265"/>
            <a:ext cx="7459980" cy="688272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6845" y="-8213"/>
            <a:ext cx="7449893" cy="685390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1875" y="-10340"/>
            <a:ext cx="7480301" cy="6870795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507" y="-22267"/>
            <a:ext cx="7511479" cy="686795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181" y="28591"/>
            <a:ext cx="7552379" cy="6813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037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Parallax">
  <a:themeElements>
    <a:clrScheme name="Green">
      <a:dk1>
        <a:sysClr val="windowText" lastClr="000000"/>
      </a:dk1>
      <a:lt1>
        <a:sysClr val="window" lastClr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Parallax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allax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04000"/>
              </a:schemeClr>
            </a:gs>
            <a:gs pos="100000">
              <a:schemeClr val="phClr">
                <a:tint val="8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2000"/>
              </a:schemeClr>
            </a:gs>
            <a:gs pos="100000">
              <a:schemeClr val="phClr">
                <a:shade val="88000"/>
                <a:lumMod val="94000"/>
              </a:schemeClr>
            </a:gs>
          </a:gsLst>
          <a:path path="circle">
            <a:fillToRect l="50000" t="100000" r="100000" b="50000"/>
          </a:path>
        </a:gradFill>
      </a:fillStyleLst>
      <a:lnStyleLst>
        <a:ln w="9525" cap="rnd" cmpd="sng" algn="ctr">
          <a:solidFill>
            <a:schemeClr val="phClr">
              <a:tint val="6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reflection blurRad="12700" stA="26000" endPos="32000" dist="12700" dir="5400000" sy="-100000" rotWithShape="0"/>
          </a:effectLst>
        </a:effectStyle>
        <a:effectStyle>
          <a:effectLst>
            <a:outerShdw blurRad="38100" dist="25400" dir="5400000" rotWithShape="0">
              <a:srgbClr val="000000">
                <a:alpha val="6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254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76000"/>
                <a:satMod val="180000"/>
              </a:schemeClr>
              <a:schemeClr val="phClr">
                <a:tint val="80000"/>
                <a:satMod val="120000"/>
                <a:lumMod val="18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allax" id="{3388167B-A2EB-4685-9635-1831D9AEF8C4}" vid="{4F7A876A-7598-49CA-AFC8-8EDA2551E4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Parallax</Template>
  <TotalTime>858</TotalTime>
  <Words>372</Words>
  <Application>Microsoft Office PowerPoint</Application>
  <PresentationFormat>Widescreen</PresentationFormat>
  <Paragraphs>148</Paragraphs>
  <Slides>22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Adobe Arabic</vt:lpstr>
      <vt:lpstr>Spirit Medium</vt:lpstr>
      <vt:lpstr>Wingdings</vt:lpstr>
      <vt:lpstr>Arial</vt:lpstr>
      <vt:lpstr>Courier New</vt:lpstr>
      <vt:lpstr>Corbel</vt:lpstr>
      <vt:lpstr>Adobe Caslon Pro</vt:lpstr>
      <vt:lpstr>Calibri</vt:lpstr>
      <vt:lpstr>Parallax</vt:lpstr>
      <vt:lpstr>Imageflux:  Parking Detection System        using Image Processing</vt:lpstr>
      <vt:lpstr>Overview</vt:lpstr>
      <vt:lpstr>1. Introduction</vt:lpstr>
      <vt:lpstr>2. Background</vt:lpstr>
      <vt:lpstr>3. Imageflux: Parking Detection System</vt:lpstr>
      <vt:lpstr>PowerPoint Presentation</vt:lpstr>
      <vt:lpstr>3. Imageflux: Parking Detection System</vt:lpstr>
      <vt:lpstr>3. Imageflux: Parking Detection System</vt:lpstr>
      <vt:lpstr>PowerPoint Presentation</vt:lpstr>
      <vt:lpstr>3. Imageflux: Parking Detection System</vt:lpstr>
      <vt:lpstr>PowerPoint Presentation</vt:lpstr>
      <vt:lpstr>3. Imageflux: Parking Detection System</vt:lpstr>
      <vt:lpstr>3. Imageflux: Parking Detection System</vt:lpstr>
      <vt:lpstr>PowerPoint Presentation</vt:lpstr>
      <vt:lpstr>3. Imageflux:  Parking Detection System</vt:lpstr>
      <vt:lpstr>3. Imageflux: Parking Detection System</vt:lpstr>
      <vt:lpstr>PowerPoint Presentation</vt:lpstr>
      <vt:lpstr>3. Imageflux: Parking Detection System</vt:lpstr>
      <vt:lpstr>4. Conclusion / Future Works</vt:lpstr>
      <vt:lpstr>PowerPoint Presentation</vt:lpstr>
      <vt:lpstr>PowerPoint Presentation</vt:lpstr>
      <vt:lpstr>PowerPoint Presentation</vt:lpstr>
    </vt:vector>
  </TitlesOfParts>
  <Company>Grizli777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</dc:title>
  <dc:creator>Lucky</dc:creator>
  <cp:lastModifiedBy>LUCKY</cp:lastModifiedBy>
  <cp:revision>62</cp:revision>
  <cp:lastPrinted>2016-04-21T18:32:05Z</cp:lastPrinted>
  <dcterms:created xsi:type="dcterms:W3CDTF">2016-02-20T19:54:15Z</dcterms:created>
  <dcterms:modified xsi:type="dcterms:W3CDTF">2016-05-05T19:40:32Z</dcterms:modified>
</cp:coreProperties>
</file>